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28" r:id="rId1"/>
  </p:sldMasterIdLst>
  <p:sldIdLst>
    <p:sldId id="256" r:id="rId2"/>
    <p:sldId id="259" r:id="rId3"/>
    <p:sldId id="269" r:id="rId4"/>
    <p:sldId id="260" r:id="rId5"/>
    <p:sldId id="261" r:id="rId6"/>
    <p:sldId id="262" r:id="rId7"/>
    <p:sldId id="263" r:id="rId8"/>
    <p:sldId id="267" r:id="rId9"/>
    <p:sldId id="264" r:id="rId10"/>
    <p:sldId id="268" r:id="rId11"/>
    <p:sldId id="266" r:id="rId12"/>
    <p:sldId id="258" r:id="rId13"/>
    <p:sldId id="270" r:id="rId14"/>
    <p:sldId id="271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بدون عنوان" id="{F5634B71-CD1D-43BF-957E-520A730849AE}">
          <p14:sldIdLst>
            <p14:sldId id="256"/>
            <p14:sldId id="259"/>
            <p14:sldId id="269"/>
            <p14:sldId id="260"/>
            <p14:sldId id="261"/>
            <p14:sldId id="262"/>
            <p14:sldId id="263"/>
            <p14:sldId id="267"/>
            <p14:sldId id="264"/>
            <p14:sldId id="268"/>
            <p14:sldId id="266"/>
            <p14:sldId id="258"/>
            <p14:sldId id="270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84" autoAdjust="0"/>
  </p:normalViewPr>
  <p:slideViewPr>
    <p:cSldViewPr>
      <p:cViewPr varScale="1">
        <p:scale>
          <a:sx n="73" d="100"/>
          <a:sy n="73" d="100"/>
        </p:scale>
        <p:origin x="-6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03C5C6-F626-4FC9-8450-92498E9E2C6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F5716DF-31C0-4CF9-88E4-8606EF291AA4}">
      <dgm:prSet/>
      <dgm:spPr/>
      <dgm:t>
        <a:bodyPr/>
        <a:lstStyle/>
        <a:p>
          <a:pPr rtl="0"/>
          <a:r>
            <a:rPr lang="en-US" smtClean="0"/>
            <a:t>Financial public relations</a:t>
          </a:r>
          <a:endParaRPr lang="ar-SA"/>
        </a:p>
      </dgm:t>
    </dgm:pt>
    <dgm:pt modelId="{38BE9A63-B8AC-4263-B63F-5F020615F67D}" type="parTrans" cxnId="{E6D14B76-5786-4876-8B82-47702186B445}">
      <dgm:prSet/>
      <dgm:spPr/>
      <dgm:t>
        <a:bodyPr/>
        <a:lstStyle/>
        <a:p>
          <a:pPr rtl="1"/>
          <a:endParaRPr lang="ar-SA"/>
        </a:p>
      </dgm:t>
    </dgm:pt>
    <dgm:pt modelId="{E6288083-8372-4BAF-B808-AF0A0F87036D}" type="sibTrans" cxnId="{E6D14B76-5786-4876-8B82-47702186B445}">
      <dgm:prSet/>
      <dgm:spPr/>
      <dgm:t>
        <a:bodyPr/>
        <a:lstStyle/>
        <a:p>
          <a:pPr rtl="1"/>
          <a:endParaRPr lang="ar-SA"/>
        </a:p>
      </dgm:t>
    </dgm:pt>
    <dgm:pt modelId="{089D9303-FF7D-4762-8428-1276B9161816}">
      <dgm:prSet/>
      <dgm:spPr/>
      <dgm:t>
        <a:bodyPr/>
        <a:lstStyle/>
        <a:p>
          <a:pPr rtl="0"/>
          <a:r>
            <a:rPr lang="en-US" dirty="0" smtClean="0"/>
            <a:t>Consumer/lifestyle public relations</a:t>
          </a:r>
          <a:endParaRPr lang="ar-SA" dirty="0"/>
        </a:p>
      </dgm:t>
    </dgm:pt>
    <dgm:pt modelId="{BF10EC2C-AA08-462A-BE90-1F16B432AF0D}" type="parTrans" cxnId="{7C9DE199-8B02-4E89-B93F-94D94F8F2AE0}">
      <dgm:prSet/>
      <dgm:spPr/>
      <dgm:t>
        <a:bodyPr/>
        <a:lstStyle/>
        <a:p>
          <a:pPr rtl="1"/>
          <a:endParaRPr lang="ar-SA"/>
        </a:p>
      </dgm:t>
    </dgm:pt>
    <dgm:pt modelId="{9B90ADD8-CFE7-4277-A72D-FEE456B9ED6F}" type="sibTrans" cxnId="{7C9DE199-8B02-4E89-B93F-94D94F8F2AE0}">
      <dgm:prSet/>
      <dgm:spPr/>
      <dgm:t>
        <a:bodyPr/>
        <a:lstStyle/>
        <a:p>
          <a:pPr rtl="1"/>
          <a:endParaRPr lang="ar-SA"/>
        </a:p>
      </dgm:t>
    </dgm:pt>
    <dgm:pt modelId="{337892F9-8193-4BD9-B68C-C264E4C603BF}">
      <dgm:prSet/>
      <dgm:spPr/>
      <dgm:t>
        <a:bodyPr/>
        <a:lstStyle/>
        <a:p>
          <a:pPr rtl="0"/>
          <a:r>
            <a:rPr lang="en-US" smtClean="0"/>
            <a:t>Crisis communication</a:t>
          </a:r>
          <a:endParaRPr lang="ar-SA"/>
        </a:p>
      </dgm:t>
    </dgm:pt>
    <dgm:pt modelId="{6F590EB1-D948-4E6D-9E66-3A7D8755485F}" type="parTrans" cxnId="{82BEDFD9-928F-4BB5-A130-46E9E35D69B4}">
      <dgm:prSet/>
      <dgm:spPr/>
      <dgm:t>
        <a:bodyPr/>
        <a:lstStyle/>
        <a:p>
          <a:pPr rtl="1"/>
          <a:endParaRPr lang="ar-SA"/>
        </a:p>
      </dgm:t>
    </dgm:pt>
    <dgm:pt modelId="{A5BB437C-73A4-4545-B6D4-CCE920782F1C}" type="sibTrans" cxnId="{82BEDFD9-928F-4BB5-A130-46E9E35D69B4}">
      <dgm:prSet/>
      <dgm:spPr/>
      <dgm:t>
        <a:bodyPr/>
        <a:lstStyle/>
        <a:p>
          <a:pPr rtl="1"/>
          <a:endParaRPr lang="ar-SA"/>
        </a:p>
      </dgm:t>
    </dgm:pt>
    <dgm:pt modelId="{73692D46-65D7-4C32-93AB-EB742DD269D3}">
      <dgm:prSet/>
      <dgm:spPr/>
      <dgm:t>
        <a:bodyPr/>
        <a:lstStyle/>
        <a:p>
          <a:pPr rtl="0"/>
          <a:r>
            <a:rPr lang="en-US" dirty="0" smtClean="0"/>
            <a:t>Internal communications</a:t>
          </a:r>
          <a:endParaRPr lang="ar-SA" dirty="0"/>
        </a:p>
      </dgm:t>
    </dgm:pt>
    <dgm:pt modelId="{39E5E332-38DA-4C84-9319-49E027C5D406}" type="parTrans" cxnId="{94FC37E6-6ABA-4734-9B88-4333C417A3A2}">
      <dgm:prSet/>
      <dgm:spPr/>
      <dgm:t>
        <a:bodyPr/>
        <a:lstStyle/>
        <a:p>
          <a:pPr rtl="1"/>
          <a:endParaRPr lang="ar-SA"/>
        </a:p>
      </dgm:t>
    </dgm:pt>
    <dgm:pt modelId="{C612E7B1-883A-403C-AF79-608799BAC599}" type="sibTrans" cxnId="{94FC37E6-6ABA-4734-9B88-4333C417A3A2}">
      <dgm:prSet/>
      <dgm:spPr/>
      <dgm:t>
        <a:bodyPr/>
        <a:lstStyle/>
        <a:p>
          <a:pPr rtl="1"/>
          <a:endParaRPr lang="ar-SA"/>
        </a:p>
      </dgm:t>
    </dgm:pt>
    <dgm:pt modelId="{187120DE-0B99-4F00-BA5F-2932C375E58C}">
      <dgm:prSet/>
      <dgm:spPr/>
      <dgm:t>
        <a:bodyPr/>
        <a:lstStyle/>
        <a:p>
          <a:pPr rtl="0"/>
          <a:r>
            <a:rPr lang="en-US" smtClean="0"/>
            <a:t>Government relations </a:t>
          </a:r>
          <a:endParaRPr lang="ar-SA"/>
        </a:p>
      </dgm:t>
    </dgm:pt>
    <dgm:pt modelId="{754B7944-1352-4FCD-9056-513269607DA7}" type="parTrans" cxnId="{D48AD39C-4E58-4069-A59A-25C88F3DE68D}">
      <dgm:prSet/>
      <dgm:spPr/>
      <dgm:t>
        <a:bodyPr/>
        <a:lstStyle/>
        <a:p>
          <a:pPr rtl="1"/>
          <a:endParaRPr lang="ar-SA"/>
        </a:p>
      </dgm:t>
    </dgm:pt>
    <dgm:pt modelId="{8E099344-FCC5-4AF9-8008-6BC734526D06}" type="sibTrans" cxnId="{D48AD39C-4E58-4069-A59A-25C88F3DE68D}">
      <dgm:prSet/>
      <dgm:spPr/>
      <dgm:t>
        <a:bodyPr/>
        <a:lstStyle/>
        <a:p>
          <a:pPr rtl="1"/>
          <a:endParaRPr lang="ar-SA"/>
        </a:p>
      </dgm:t>
    </dgm:pt>
    <dgm:pt modelId="{2B5222BF-C1C3-4963-BFD2-A37576E67CE5}">
      <dgm:prSet/>
      <dgm:spPr/>
      <dgm:t>
        <a:bodyPr/>
        <a:lstStyle/>
        <a:p>
          <a:pPr rtl="0"/>
          <a:r>
            <a:rPr lang="en-US" smtClean="0"/>
            <a:t>Food-centric relations </a:t>
          </a:r>
          <a:endParaRPr lang="ar-SA"/>
        </a:p>
      </dgm:t>
    </dgm:pt>
    <dgm:pt modelId="{67C65364-8190-4663-83A2-B49E2E05D325}" type="parTrans" cxnId="{38E1CEBF-A0D7-4D22-B4AA-12CAFC22070B}">
      <dgm:prSet/>
      <dgm:spPr/>
      <dgm:t>
        <a:bodyPr/>
        <a:lstStyle/>
        <a:p>
          <a:pPr rtl="1"/>
          <a:endParaRPr lang="ar-SA"/>
        </a:p>
      </dgm:t>
    </dgm:pt>
    <dgm:pt modelId="{C3FB0388-75EF-466C-84D3-B6886740CCA2}" type="sibTrans" cxnId="{38E1CEBF-A0D7-4D22-B4AA-12CAFC22070B}">
      <dgm:prSet/>
      <dgm:spPr/>
      <dgm:t>
        <a:bodyPr/>
        <a:lstStyle/>
        <a:p>
          <a:pPr rtl="1"/>
          <a:endParaRPr lang="ar-SA"/>
        </a:p>
      </dgm:t>
    </dgm:pt>
    <dgm:pt modelId="{1450FC8F-4902-4F05-894E-11AB0A34C04F}" type="pres">
      <dgm:prSet presAssocID="{A003C5C6-F626-4FC9-8450-92498E9E2C6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2292D53-70CF-4331-867B-C71EB9301AAF}" type="pres">
      <dgm:prSet presAssocID="{EF5716DF-31C0-4CF9-88E4-8606EF291AA4}" presName="circ1" presStyleLbl="vennNode1" presStyleIdx="0" presStyleCnt="6"/>
      <dgm:spPr/>
    </dgm:pt>
    <dgm:pt modelId="{75BCFA04-A279-4BF8-A2F7-839155B5DE73}" type="pres">
      <dgm:prSet presAssocID="{EF5716DF-31C0-4CF9-88E4-8606EF291AA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398E9D-C306-4172-BBC4-EF531E19D867}" type="pres">
      <dgm:prSet presAssocID="{089D9303-FF7D-4762-8428-1276B9161816}" presName="circ2" presStyleLbl="vennNode1" presStyleIdx="1" presStyleCnt="6"/>
      <dgm:spPr/>
    </dgm:pt>
    <dgm:pt modelId="{B5ABFA66-9FBE-46CC-AC5B-365DF9E77BD0}" type="pres">
      <dgm:prSet presAssocID="{089D9303-FF7D-4762-8428-1276B916181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47F13B4-95C1-45C6-B8CA-05C205A0A1E8}" type="pres">
      <dgm:prSet presAssocID="{337892F9-8193-4BD9-B68C-C264E4C603BF}" presName="circ3" presStyleLbl="vennNode1" presStyleIdx="2" presStyleCnt="6"/>
      <dgm:spPr/>
    </dgm:pt>
    <dgm:pt modelId="{A68D88D4-BC85-4612-9EC4-32755BA967C6}" type="pres">
      <dgm:prSet presAssocID="{337892F9-8193-4BD9-B68C-C264E4C603B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979197A-127D-4E3F-827C-AF42ACAD250C}" type="pres">
      <dgm:prSet presAssocID="{73692D46-65D7-4C32-93AB-EB742DD269D3}" presName="circ4" presStyleLbl="vennNode1" presStyleIdx="3" presStyleCnt="6"/>
      <dgm:spPr/>
    </dgm:pt>
    <dgm:pt modelId="{9617B616-427C-4507-8A34-E327D596AA18}" type="pres">
      <dgm:prSet presAssocID="{73692D46-65D7-4C32-93AB-EB742DD269D3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EEF95FB-7415-4F4E-BF3D-F1696A3980A9}" type="pres">
      <dgm:prSet presAssocID="{187120DE-0B99-4F00-BA5F-2932C375E58C}" presName="circ5" presStyleLbl="vennNode1" presStyleIdx="4" presStyleCnt="6"/>
      <dgm:spPr/>
    </dgm:pt>
    <dgm:pt modelId="{434F22EC-7C36-4712-8A18-512863CE8448}" type="pres">
      <dgm:prSet presAssocID="{187120DE-0B99-4F00-BA5F-2932C375E58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772603A-AB1C-4D9B-B892-BADAF35639EE}" type="pres">
      <dgm:prSet presAssocID="{2B5222BF-C1C3-4963-BFD2-A37576E67CE5}" presName="circ6" presStyleLbl="vennNode1" presStyleIdx="5" presStyleCnt="6"/>
      <dgm:spPr/>
    </dgm:pt>
    <dgm:pt modelId="{A961D74C-0380-4A3E-8B4D-75B89BA1B14C}" type="pres">
      <dgm:prSet presAssocID="{2B5222BF-C1C3-4963-BFD2-A37576E67CE5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2BEDFD9-928F-4BB5-A130-46E9E35D69B4}" srcId="{A003C5C6-F626-4FC9-8450-92498E9E2C6B}" destId="{337892F9-8193-4BD9-B68C-C264E4C603BF}" srcOrd="2" destOrd="0" parTransId="{6F590EB1-D948-4E6D-9E66-3A7D8755485F}" sibTransId="{A5BB437C-73A4-4545-B6D4-CCE920782F1C}"/>
    <dgm:cxn modelId="{D48AD39C-4E58-4069-A59A-25C88F3DE68D}" srcId="{A003C5C6-F626-4FC9-8450-92498E9E2C6B}" destId="{187120DE-0B99-4F00-BA5F-2932C375E58C}" srcOrd="4" destOrd="0" parTransId="{754B7944-1352-4FCD-9056-513269607DA7}" sibTransId="{8E099344-FCC5-4AF9-8008-6BC734526D06}"/>
    <dgm:cxn modelId="{89430F61-F005-46D7-BC33-F3FA4A50C417}" type="presOf" srcId="{A003C5C6-F626-4FC9-8450-92498E9E2C6B}" destId="{1450FC8F-4902-4F05-894E-11AB0A34C04F}" srcOrd="0" destOrd="0" presId="urn:microsoft.com/office/officeart/2005/8/layout/venn1"/>
    <dgm:cxn modelId="{4416E4C3-B61E-49FB-877F-05F3413B2AB3}" type="presOf" srcId="{089D9303-FF7D-4762-8428-1276B9161816}" destId="{B5ABFA66-9FBE-46CC-AC5B-365DF9E77BD0}" srcOrd="0" destOrd="0" presId="urn:microsoft.com/office/officeart/2005/8/layout/venn1"/>
    <dgm:cxn modelId="{38E1CEBF-A0D7-4D22-B4AA-12CAFC22070B}" srcId="{A003C5C6-F626-4FC9-8450-92498E9E2C6B}" destId="{2B5222BF-C1C3-4963-BFD2-A37576E67CE5}" srcOrd="5" destOrd="0" parTransId="{67C65364-8190-4663-83A2-B49E2E05D325}" sibTransId="{C3FB0388-75EF-466C-84D3-B6886740CCA2}"/>
    <dgm:cxn modelId="{793C3525-C40C-49E8-8B52-C4C8550CBD08}" type="presOf" srcId="{73692D46-65D7-4C32-93AB-EB742DD269D3}" destId="{9617B616-427C-4507-8A34-E327D596AA18}" srcOrd="0" destOrd="0" presId="urn:microsoft.com/office/officeart/2005/8/layout/venn1"/>
    <dgm:cxn modelId="{1E3E6559-718F-4632-B3B9-EDFA60D721A7}" type="presOf" srcId="{EF5716DF-31C0-4CF9-88E4-8606EF291AA4}" destId="{75BCFA04-A279-4BF8-A2F7-839155B5DE73}" srcOrd="0" destOrd="0" presId="urn:microsoft.com/office/officeart/2005/8/layout/venn1"/>
    <dgm:cxn modelId="{7C9DE199-8B02-4E89-B93F-94D94F8F2AE0}" srcId="{A003C5C6-F626-4FC9-8450-92498E9E2C6B}" destId="{089D9303-FF7D-4762-8428-1276B9161816}" srcOrd="1" destOrd="0" parTransId="{BF10EC2C-AA08-462A-BE90-1F16B432AF0D}" sibTransId="{9B90ADD8-CFE7-4277-A72D-FEE456B9ED6F}"/>
    <dgm:cxn modelId="{05A770B6-5A53-4CB7-B06B-3AD1B9CC007D}" type="presOf" srcId="{337892F9-8193-4BD9-B68C-C264E4C603BF}" destId="{A68D88D4-BC85-4612-9EC4-32755BA967C6}" srcOrd="0" destOrd="0" presId="urn:microsoft.com/office/officeart/2005/8/layout/venn1"/>
    <dgm:cxn modelId="{577ABAB2-ECED-40A7-9ECE-2BDFD533FC7D}" type="presOf" srcId="{2B5222BF-C1C3-4963-BFD2-A37576E67CE5}" destId="{A961D74C-0380-4A3E-8B4D-75B89BA1B14C}" srcOrd="0" destOrd="0" presId="urn:microsoft.com/office/officeart/2005/8/layout/venn1"/>
    <dgm:cxn modelId="{94FC37E6-6ABA-4734-9B88-4333C417A3A2}" srcId="{A003C5C6-F626-4FC9-8450-92498E9E2C6B}" destId="{73692D46-65D7-4C32-93AB-EB742DD269D3}" srcOrd="3" destOrd="0" parTransId="{39E5E332-38DA-4C84-9319-49E027C5D406}" sibTransId="{C612E7B1-883A-403C-AF79-608799BAC599}"/>
    <dgm:cxn modelId="{F199E0A7-970E-4568-BFCF-C789812E584B}" type="presOf" srcId="{187120DE-0B99-4F00-BA5F-2932C375E58C}" destId="{434F22EC-7C36-4712-8A18-512863CE8448}" srcOrd="0" destOrd="0" presId="urn:microsoft.com/office/officeart/2005/8/layout/venn1"/>
    <dgm:cxn modelId="{E6D14B76-5786-4876-8B82-47702186B445}" srcId="{A003C5C6-F626-4FC9-8450-92498E9E2C6B}" destId="{EF5716DF-31C0-4CF9-88E4-8606EF291AA4}" srcOrd="0" destOrd="0" parTransId="{38BE9A63-B8AC-4263-B63F-5F020615F67D}" sibTransId="{E6288083-8372-4BAF-B808-AF0A0F87036D}"/>
    <dgm:cxn modelId="{0176CE67-B0E1-453B-928D-EB13F7197E33}" type="presParOf" srcId="{1450FC8F-4902-4F05-894E-11AB0A34C04F}" destId="{C2292D53-70CF-4331-867B-C71EB9301AAF}" srcOrd="0" destOrd="0" presId="urn:microsoft.com/office/officeart/2005/8/layout/venn1"/>
    <dgm:cxn modelId="{323DF83F-4FC0-41E4-B006-D4897B251860}" type="presParOf" srcId="{1450FC8F-4902-4F05-894E-11AB0A34C04F}" destId="{75BCFA04-A279-4BF8-A2F7-839155B5DE73}" srcOrd="1" destOrd="0" presId="urn:microsoft.com/office/officeart/2005/8/layout/venn1"/>
    <dgm:cxn modelId="{6E8565AA-4F10-4714-95E4-C29CA1EA0DDC}" type="presParOf" srcId="{1450FC8F-4902-4F05-894E-11AB0A34C04F}" destId="{F3398E9D-C306-4172-BBC4-EF531E19D867}" srcOrd="2" destOrd="0" presId="urn:microsoft.com/office/officeart/2005/8/layout/venn1"/>
    <dgm:cxn modelId="{3686446A-15A0-457F-B16C-4306324E8BFB}" type="presParOf" srcId="{1450FC8F-4902-4F05-894E-11AB0A34C04F}" destId="{B5ABFA66-9FBE-46CC-AC5B-365DF9E77BD0}" srcOrd="3" destOrd="0" presId="urn:microsoft.com/office/officeart/2005/8/layout/venn1"/>
    <dgm:cxn modelId="{82E1DED0-B566-42E5-9DEB-A564E993A2D4}" type="presParOf" srcId="{1450FC8F-4902-4F05-894E-11AB0A34C04F}" destId="{847F13B4-95C1-45C6-B8CA-05C205A0A1E8}" srcOrd="4" destOrd="0" presId="urn:microsoft.com/office/officeart/2005/8/layout/venn1"/>
    <dgm:cxn modelId="{21538667-95BC-408D-9632-F6FA3B668452}" type="presParOf" srcId="{1450FC8F-4902-4F05-894E-11AB0A34C04F}" destId="{A68D88D4-BC85-4612-9EC4-32755BA967C6}" srcOrd="5" destOrd="0" presId="urn:microsoft.com/office/officeart/2005/8/layout/venn1"/>
    <dgm:cxn modelId="{24349DD0-8227-4E71-B5D7-506AECAAFCD3}" type="presParOf" srcId="{1450FC8F-4902-4F05-894E-11AB0A34C04F}" destId="{B979197A-127D-4E3F-827C-AF42ACAD250C}" srcOrd="6" destOrd="0" presId="urn:microsoft.com/office/officeart/2005/8/layout/venn1"/>
    <dgm:cxn modelId="{A1549FC6-F13D-436D-B6E3-BBB64B3A5968}" type="presParOf" srcId="{1450FC8F-4902-4F05-894E-11AB0A34C04F}" destId="{9617B616-427C-4507-8A34-E327D596AA18}" srcOrd="7" destOrd="0" presId="urn:microsoft.com/office/officeart/2005/8/layout/venn1"/>
    <dgm:cxn modelId="{2901D584-A042-4C81-B47A-73E99644AB16}" type="presParOf" srcId="{1450FC8F-4902-4F05-894E-11AB0A34C04F}" destId="{CEEF95FB-7415-4F4E-BF3D-F1696A3980A9}" srcOrd="8" destOrd="0" presId="urn:microsoft.com/office/officeart/2005/8/layout/venn1"/>
    <dgm:cxn modelId="{19ADF6E1-5B58-4330-AA4D-97CC04D2E98B}" type="presParOf" srcId="{1450FC8F-4902-4F05-894E-11AB0A34C04F}" destId="{434F22EC-7C36-4712-8A18-512863CE8448}" srcOrd="9" destOrd="0" presId="urn:microsoft.com/office/officeart/2005/8/layout/venn1"/>
    <dgm:cxn modelId="{F9992A06-8C75-48FD-8EEE-CCA54354DEFD}" type="presParOf" srcId="{1450FC8F-4902-4F05-894E-11AB0A34C04F}" destId="{0772603A-AB1C-4D9B-B892-BADAF35639EE}" srcOrd="10" destOrd="0" presId="urn:microsoft.com/office/officeart/2005/8/layout/venn1"/>
    <dgm:cxn modelId="{65C545C8-809A-40F5-89BD-2C415A2BD217}" type="presParOf" srcId="{1450FC8F-4902-4F05-894E-11AB0A34C04F}" destId="{A961D74C-0380-4A3E-8B4D-75B89BA1B14C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8021E9-8461-4DFC-A80F-330856ED371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549391D-5BCB-4D1E-9F0A-4F0254C439CF}">
      <dgm:prSet/>
      <dgm:spPr/>
      <dgm:t>
        <a:bodyPr/>
        <a:lstStyle/>
        <a:p>
          <a:pPr rtl="0"/>
          <a:r>
            <a:rPr lang="en-US" dirty="0" smtClean="0"/>
            <a:t>If you were in Financial Public Relations department in a bank, and you have heard a negative media reports regarding the organization at which you work, what would you suggest for this situation?</a:t>
          </a:r>
          <a:br>
            <a:rPr lang="en-US" dirty="0" smtClean="0"/>
          </a:br>
          <a:endParaRPr lang="ar-SA" dirty="0"/>
        </a:p>
      </dgm:t>
    </dgm:pt>
    <dgm:pt modelId="{0942D11E-CBF0-4B49-A837-A878CA83E38C}" type="parTrans" cxnId="{1255CB9A-E3A1-48CB-B4DB-9C791E42EFDD}">
      <dgm:prSet/>
      <dgm:spPr/>
      <dgm:t>
        <a:bodyPr/>
        <a:lstStyle/>
        <a:p>
          <a:pPr rtl="1"/>
          <a:endParaRPr lang="ar-SA"/>
        </a:p>
      </dgm:t>
    </dgm:pt>
    <dgm:pt modelId="{FF253F91-05FE-456C-A9BB-70BEC0F15C0F}" type="sibTrans" cxnId="{1255CB9A-E3A1-48CB-B4DB-9C791E42EFDD}">
      <dgm:prSet/>
      <dgm:spPr/>
      <dgm:t>
        <a:bodyPr/>
        <a:lstStyle/>
        <a:p>
          <a:pPr rtl="1"/>
          <a:endParaRPr lang="ar-SA"/>
        </a:p>
      </dgm:t>
    </dgm:pt>
    <dgm:pt modelId="{8EACE5BC-0723-4094-A9DD-49CEF2FEC4D0}">
      <dgm:prSet/>
      <dgm:spPr/>
      <dgm:t>
        <a:bodyPr/>
        <a:lstStyle/>
        <a:p>
          <a:pPr rtl="0"/>
          <a:r>
            <a:rPr lang="en-US" dirty="0" smtClean="0"/>
            <a:t>You are in a Public Relations department in a library, and you have received a case from someone has suffered to altercation with a librarian, what would you do if you were in this situation?</a:t>
          </a:r>
          <a:endParaRPr lang="ar-SA" dirty="0"/>
        </a:p>
      </dgm:t>
    </dgm:pt>
    <dgm:pt modelId="{FE51E688-A326-422C-BC34-E434D60DE068}" type="parTrans" cxnId="{EFF4C6BC-8BAF-4340-9ED2-C8F5C473D4FE}">
      <dgm:prSet/>
      <dgm:spPr/>
      <dgm:t>
        <a:bodyPr/>
        <a:lstStyle/>
        <a:p>
          <a:pPr rtl="1"/>
          <a:endParaRPr lang="ar-SA"/>
        </a:p>
      </dgm:t>
    </dgm:pt>
    <dgm:pt modelId="{88B05106-CE69-4F37-8685-3E8D377F93F2}" type="sibTrans" cxnId="{EFF4C6BC-8BAF-4340-9ED2-C8F5C473D4FE}">
      <dgm:prSet/>
      <dgm:spPr/>
      <dgm:t>
        <a:bodyPr/>
        <a:lstStyle/>
        <a:p>
          <a:pPr rtl="1"/>
          <a:endParaRPr lang="ar-SA"/>
        </a:p>
      </dgm:t>
    </dgm:pt>
    <dgm:pt modelId="{DBBD57F1-7FF6-4F4F-B118-9B6AB43FF2BD}" type="pres">
      <dgm:prSet presAssocID="{198021E9-8461-4DFC-A80F-330856ED37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4026D00-602D-4678-A808-B006B48A9B43}" type="pres">
      <dgm:prSet presAssocID="{0549391D-5BCB-4D1E-9F0A-4F0254C439C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4A20E2-7609-4F9E-94E2-153C4C377DA2}" type="pres">
      <dgm:prSet presAssocID="{FF253F91-05FE-456C-A9BB-70BEC0F15C0F}" presName="spacer" presStyleCnt="0"/>
      <dgm:spPr/>
    </dgm:pt>
    <dgm:pt modelId="{D8CA5C14-07AA-4EA8-8B78-855D0C71D06A}" type="pres">
      <dgm:prSet presAssocID="{8EACE5BC-0723-4094-A9DD-49CEF2FEC4D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D8F448F-6EF3-4464-BD2C-197C68D8E971}" type="presOf" srcId="{198021E9-8461-4DFC-A80F-330856ED371E}" destId="{DBBD57F1-7FF6-4F4F-B118-9B6AB43FF2BD}" srcOrd="0" destOrd="0" presId="urn:microsoft.com/office/officeart/2005/8/layout/vList2"/>
    <dgm:cxn modelId="{60748357-072B-4E51-AF7D-2628D3CDEA7D}" type="presOf" srcId="{0549391D-5BCB-4D1E-9F0A-4F0254C439CF}" destId="{D4026D00-602D-4678-A808-B006B48A9B43}" srcOrd="0" destOrd="0" presId="urn:microsoft.com/office/officeart/2005/8/layout/vList2"/>
    <dgm:cxn modelId="{1255CB9A-E3A1-48CB-B4DB-9C791E42EFDD}" srcId="{198021E9-8461-4DFC-A80F-330856ED371E}" destId="{0549391D-5BCB-4D1E-9F0A-4F0254C439CF}" srcOrd="0" destOrd="0" parTransId="{0942D11E-CBF0-4B49-A837-A878CA83E38C}" sibTransId="{FF253F91-05FE-456C-A9BB-70BEC0F15C0F}"/>
    <dgm:cxn modelId="{EFF4C6BC-8BAF-4340-9ED2-C8F5C473D4FE}" srcId="{198021E9-8461-4DFC-A80F-330856ED371E}" destId="{8EACE5BC-0723-4094-A9DD-49CEF2FEC4D0}" srcOrd="1" destOrd="0" parTransId="{FE51E688-A326-422C-BC34-E434D60DE068}" sibTransId="{88B05106-CE69-4F37-8685-3E8D377F93F2}"/>
    <dgm:cxn modelId="{8D9CCDD2-D7FC-460C-B08B-1A2802744001}" type="presOf" srcId="{8EACE5BC-0723-4094-A9DD-49CEF2FEC4D0}" destId="{D8CA5C14-07AA-4EA8-8B78-855D0C71D06A}" srcOrd="0" destOrd="0" presId="urn:microsoft.com/office/officeart/2005/8/layout/vList2"/>
    <dgm:cxn modelId="{A085C69F-AA90-4DE4-B3E3-ADAAFA8D3C23}" type="presParOf" srcId="{DBBD57F1-7FF6-4F4F-B118-9B6AB43FF2BD}" destId="{D4026D00-602D-4678-A808-B006B48A9B43}" srcOrd="0" destOrd="0" presId="urn:microsoft.com/office/officeart/2005/8/layout/vList2"/>
    <dgm:cxn modelId="{C2E3B23C-A33C-4B23-A0B2-FB27F7937E05}" type="presParOf" srcId="{DBBD57F1-7FF6-4F4F-B118-9B6AB43FF2BD}" destId="{BC4A20E2-7609-4F9E-94E2-153C4C377DA2}" srcOrd="1" destOrd="0" presId="urn:microsoft.com/office/officeart/2005/8/layout/vList2"/>
    <dgm:cxn modelId="{CCEE2CEF-DA70-4C85-9377-2D68708222CA}" type="presParOf" srcId="{DBBD57F1-7FF6-4F4F-B118-9B6AB43FF2BD}" destId="{D8CA5C14-07AA-4EA8-8B78-855D0C71D06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292D53-70CF-4331-867B-C71EB9301AAF}">
      <dsp:nvSpPr>
        <dsp:cNvPr id="0" name=""/>
        <dsp:cNvSpPr/>
      </dsp:nvSpPr>
      <dsp:spPr>
        <a:xfrm>
          <a:off x="2785301" y="1160336"/>
          <a:ext cx="1554508" cy="15545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5BCFA04-A279-4BF8-A2F7-839155B5DE73}">
      <dsp:nvSpPr>
        <dsp:cNvPr id="0" name=""/>
        <dsp:cNvSpPr/>
      </dsp:nvSpPr>
      <dsp:spPr>
        <a:xfrm>
          <a:off x="2590988" y="0"/>
          <a:ext cx="1943135" cy="105851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Financial public relations</a:t>
          </a:r>
          <a:endParaRPr lang="ar-SA" sz="1500" kern="1200"/>
        </a:p>
      </dsp:txBody>
      <dsp:txXfrm>
        <a:off x="2590988" y="0"/>
        <a:ext cx="1943135" cy="1058517"/>
      </dsp:txXfrm>
    </dsp:sp>
    <dsp:sp modelId="{F3398E9D-C306-4172-BBC4-EF531E19D867}">
      <dsp:nvSpPr>
        <dsp:cNvPr id="0" name=""/>
        <dsp:cNvSpPr/>
      </dsp:nvSpPr>
      <dsp:spPr>
        <a:xfrm>
          <a:off x="3289869" y="1451680"/>
          <a:ext cx="1554508" cy="15545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5ABFA66-9FBE-46CC-AC5B-365DF9E77BD0}">
      <dsp:nvSpPr>
        <dsp:cNvPr id="0" name=""/>
        <dsp:cNvSpPr/>
      </dsp:nvSpPr>
      <dsp:spPr>
        <a:xfrm>
          <a:off x="4959670" y="1008111"/>
          <a:ext cx="1841444" cy="115932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Consumer/lifestyle public relations</a:t>
          </a:r>
          <a:endParaRPr lang="ar-SA" sz="1500" kern="1200" dirty="0"/>
        </a:p>
      </dsp:txBody>
      <dsp:txXfrm>
        <a:off x="4959670" y="1008111"/>
        <a:ext cx="1841444" cy="1159328"/>
      </dsp:txXfrm>
    </dsp:sp>
    <dsp:sp modelId="{847F13B4-95C1-45C6-B8CA-05C205A0A1E8}">
      <dsp:nvSpPr>
        <dsp:cNvPr id="0" name=""/>
        <dsp:cNvSpPr/>
      </dsp:nvSpPr>
      <dsp:spPr>
        <a:xfrm>
          <a:off x="3289869" y="2034369"/>
          <a:ext cx="1554508" cy="15545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68D88D4-BC85-4612-9EC4-32755BA967C6}">
      <dsp:nvSpPr>
        <dsp:cNvPr id="0" name=""/>
        <dsp:cNvSpPr/>
      </dsp:nvSpPr>
      <dsp:spPr>
        <a:xfrm>
          <a:off x="4959670" y="2737023"/>
          <a:ext cx="1841444" cy="129542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Crisis communication</a:t>
          </a:r>
          <a:endParaRPr lang="ar-SA" sz="1500" kern="1200"/>
        </a:p>
      </dsp:txBody>
      <dsp:txXfrm>
        <a:off x="4959670" y="2737023"/>
        <a:ext cx="1841444" cy="1295423"/>
      </dsp:txXfrm>
    </dsp:sp>
    <dsp:sp modelId="{B979197A-127D-4E3F-827C-AF42ACAD250C}">
      <dsp:nvSpPr>
        <dsp:cNvPr id="0" name=""/>
        <dsp:cNvSpPr/>
      </dsp:nvSpPr>
      <dsp:spPr>
        <a:xfrm>
          <a:off x="2785301" y="2326217"/>
          <a:ext cx="1554508" cy="15545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617B616-427C-4507-8A34-E327D596AA18}">
      <dsp:nvSpPr>
        <dsp:cNvPr id="0" name=""/>
        <dsp:cNvSpPr/>
      </dsp:nvSpPr>
      <dsp:spPr>
        <a:xfrm>
          <a:off x="2590988" y="3982041"/>
          <a:ext cx="1943135" cy="105851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Internal communications</a:t>
          </a:r>
          <a:endParaRPr lang="ar-SA" sz="1500" kern="1200" dirty="0"/>
        </a:p>
      </dsp:txBody>
      <dsp:txXfrm>
        <a:off x="2590988" y="3982041"/>
        <a:ext cx="1943135" cy="1058517"/>
      </dsp:txXfrm>
    </dsp:sp>
    <dsp:sp modelId="{CEEF95FB-7415-4F4E-BF3D-F1696A3980A9}">
      <dsp:nvSpPr>
        <dsp:cNvPr id="0" name=""/>
        <dsp:cNvSpPr/>
      </dsp:nvSpPr>
      <dsp:spPr>
        <a:xfrm>
          <a:off x="2280734" y="2034369"/>
          <a:ext cx="1554508" cy="15545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34F22EC-7C36-4712-8A18-512863CE8448}">
      <dsp:nvSpPr>
        <dsp:cNvPr id="0" name=""/>
        <dsp:cNvSpPr/>
      </dsp:nvSpPr>
      <dsp:spPr>
        <a:xfrm>
          <a:off x="323996" y="2737023"/>
          <a:ext cx="1841444" cy="129542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Government relations </a:t>
          </a:r>
          <a:endParaRPr lang="ar-SA" sz="1500" kern="1200"/>
        </a:p>
      </dsp:txBody>
      <dsp:txXfrm>
        <a:off x="323996" y="2737023"/>
        <a:ext cx="1841444" cy="1295423"/>
      </dsp:txXfrm>
    </dsp:sp>
    <dsp:sp modelId="{0772603A-AB1C-4D9B-B892-BADAF35639EE}">
      <dsp:nvSpPr>
        <dsp:cNvPr id="0" name=""/>
        <dsp:cNvSpPr/>
      </dsp:nvSpPr>
      <dsp:spPr>
        <a:xfrm>
          <a:off x="2280734" y="1451680"/>
          <a:ext cx="1554508" cy="155450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961D74C-0380-4A3E-8B4D-75B89BA1B14C}">
      <dsp:nvSpPr>
        <dsp:cNvPr id="0" name=""/>
        <dsp:cNvSpPr/>
      </dsp:nvSpPr>
      <dsp:spPr>
        <a:xfrm>
          <a:off x="323996" y="1008111"/>
          <a:ext cx="1841444" cy="129542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Food-centric relations </a:t>
          </a:r>
          <a:endParaRPr lang="ar-SA" sz="1500" kern="1200"/>
        </a:p>
      </dsp:txBody>
      <dsp:txXfrm>
        <a:off x="323996" y="1008111"/>
        <a:ext cx="1841444" cy="12954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026D00-602D-4678-A808-B006B48A9B43}">
      <dsp:nvSpPr>
        <dsp:cNvPr id="0" name=""/>
        <dsp:cNvSpPr/>
      </dsp:nvSpPr>
      <dsp:spPr>
        <a:xfrm>
          <a:off x="0" y="265318"/>
          <a:ext cx="7125112" cy="173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If you were in Financial Public Relations department in a bank, and you have heard a negative media reports regarding the organization at which you work, what would you suggest for this situation?</a:t>
          </a:r>
          <a:br>
            <a:rPr lang="en-US" sz="2000" kern="1200" dirty="0" smtClean="0"/>
          </a:br>
          <a:endParaRPr lang="ar-SA" sz="2000" kern="1200" dirty="0"/>
        </a:p>
      </dsp:txBody>
      <dsp:txXfrm>
        <a:off x="84530" y="349848"/>
        <a:ext cx="6956052" cy="1562540"/>
      </dsp:txXfrm>
    </dsp:sp>
    <dsp:sp modelId="{D8CA5C14-07AA-4EA8-8B78-855D0C71D06A}">
      <dsp:nvSpPr>
        <dsp:cNvPr id="0" name=""/>
        <dsp:cNvSpPr/>
      </dsp:nvSpPr>
      <dsp:spPr>
        <a:xfrm>
          <a:off x="0" y="2054518"/>
          <a:ext cx="7125112" cy="173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You are in a Public Relations department in a library, and you have received a case from someone has suffered to altercation with a librarian, what would you do if you were in this situation?</a:t>
          </a:r>
          <a:endParaRPr lang="ar-SA" sz="2000" kern="1200" dirty="0"/>
        </a:p>
      </dsp:txBody>
      <dsp:txXfrm>
        <a:off x="84530" y="2139048"/>
        <a:ext cx="6956052" cy="1562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3" y="3307356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3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3" cy="518532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675724"/>
            <a:ext cx="5467557" cy="518532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9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5"/>
            <a:ext cx="7123080" cy="92447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3" y="1809750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3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3" y="2389190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5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1" y="2389190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1" y="446087"/>
            <a:ext cx="2660651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5" y="446088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1" y="1631950"/>
            <a:ext cx="2660651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9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32" name="Oval 31"/>
          <p:cNvSpPr/>
          <p:nvPr/>
        </p:nvSpPr>
        <p:spPr>
          <a:xfrm>
            <a:off x="5479248" y="1436862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2" y="1411792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5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6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3" y="2083427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3" y="99307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7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2" y="106059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6" y="66320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4" y="675725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10/05/1435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6" y="5951811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9" y="5951811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Public_relation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7505" y="1340768"/>
            <a:ext cx="7117180" cy="1470025"/>
          </a:xfrm>
        </p:spPr>
        <p:txBody>
          <a:bodyPr/>
          <a:lstStyle/>
          <a:p>
            <a:r>
              <a:rPr lang="en-US" dirty="0" smtClean="0"/>
              <a:t>Public Relations (PR)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3" y="4365104"/>
            <a:ext cx="7117180" cy="861420"/>
          </a:xfrm>
        </p:spPr>
        <p:txBody>
          <a:bodyPr/>
          <a:lstStyle/>
          <a:p>
            <a:r>
              <a:rPr lang="en-US" dirty="0" smtClean="0"/>
              <a:t>Jamilah Mansi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1062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 in Saudi Arabia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90% have Public Relation department</a:t>
            </a:r>
          </a:p>
          <a:p>
            <a:pPr algn="l" rtl="0"/>
            <a:r>
              <a:rPr lang="en-US" dirty="0"/>
              <a:t>Salary</a:t>
            </a:r>
          </a:p>
          <a:p>
            <a:pPr algn="l" rtl="0"/>
            <a:r>
              <a:rPr lang="en-US" dirty="0"/>
              <a:t>Women departments</a:t>
            </a:r>
          </a:p>
        </p:txBody>
      </p:sp>
    </p:spTree>
    <p:extLst>
      <p:ext uri="{BB962C8B-B14F-4D97-AF65-F5344CB8AC3E}">
        <p14:creationId xmlns:p14="http://schemas.microsoft.com/office/powerpoint/2010/main" val="16420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Relations in Libraries: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Those who already use the </a:t>
            </a:r>
            <a:r>
              <a:rPr lang="en-US" dirty="0" smtClean="0"/>
              <a:t>Library.</a:t>
            </a:r>
          </a:p>
          <a:p>
            <a:pPr algn="l" rtl="0"/>
            <a:r>
              <a:rPr lang="en-US" dirty="0" smtClean="0"/>
              <a:t>School groups.</a:t>
            </a:r>
          </a:p>
          <a:p>
            <a:pPr algn="l" rtl="0"/>
            <a:r>
              <a:rPr lang="en-US" dirty="0"/>
              <a:t>The </a:t>
            </a:r>
            <a:r>
              <a:rPr lang="en-US" dirty="0" smtClean="0"/>
              <a:t>associations.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general public outside the </a:t>
            </a:r>
            <a:r>
              <a:rPr lang="en-US" dirty="0" smtClean="0"/>
              <a:t>Library.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001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422046"/>
              </p:ext>
            </p:extLst>
          </p:nvPr>
        </p:nvGraphicFramePr>
        <p:xfrm>
          <a:off x="323528" y="1844825"/>
          <a:ext cx="7125112" cy="405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031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ar-SA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04864"/>
            <a:ext cx="4866456" cy="3610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5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 rtl="0"/>
            <a:endParaRPr lang="en-US" dirty="0" smtClean="0">
              <a:hlinkClick r:id="rId2"/>
            </a:endParaRPr>
          </a:p>
          <a:p>
            <a:pPr algn="l" rtl="0"/>
            <a:r>
              <a:rPr lang="en-US" dirty="0">
                <a:hlinkClick r:id="rId2"/>
              </a:rPr>
              <a:t>"What Is Public Relations?" PR Definition: PRSA Official Statement. </a:t>
            </a:r>
            <a:r>
              <a:rPr lang="en-US" dirty="0" err="1">
                <a:hlinkClick r:id="rId2"/>
              </a:rPr>
              <a:t>N.p</a:t>
            </a:r>
            <a:r>
              <a:rPr lang="en-US" dirty="0">
                <a:hlinkClick r:id="rId2"/>
              </a:rPr>
              <a:t>., 2011. Web. 2014. &lt;http://www.prsa.org/AboutPRSA/PublicRelationsDefined/#.Ux98WdKQZnA</a:t>
            </a:r>
            <a:r>
              <a:rPr lang="en-US" dirty="0" smtClean="0">
                <a:hlinkClick r:id="rId2"/>
              </a:rPr>
              <a:t>&gt;.</a:t>
            </a:r>
            <a:endParaRPr lang="en-US" dirty="0">
              <a:hlinkClick r:id="rId2"/>
            </a:endParaRPr>
          </a:p>
          <a:p>
            <a:pPr algn="l" rtl="0"/>
            <a:r>
              <a:rPr lang="en-US" dirty="0" smtClean="0">
                <a:hlinkClick r:id="rId2"/>
              </a:rPr>
              <a:t>Wynne</a:t>
            </a:r>
            <a:r>
              <a:rPr lang="en-US" dirty="0">
                <a:hlinkClick r:id="rId2"/>
              </a:rPr>
              <a:t>, Robert. "What Does A Public Relations Agency Do?" Forbes. Forbes Magazine, 10 Apr. 2013. Web. 2014. &lt;http://www.forbes.com/sites/robertwynne/2013/04/10/what-does-a-public-relations-agency-do/&gt;.</a:t>
            </a:r>
          </a:p>
          <a:p>
            <a:pPr algn="l" rtl="0"/>
            <a:r>
              <a:rPr lang="en-US" dirty="0" err="1" smtClean="0">
                <a:hlinkClick r:id="rId2"/>
              </a:rPr>
              <a:t>Pietrzak</a:t>
            </a:r>
            <a:r>
              <a:rPr lang="en-US" dirty="0">
                <a:hlinkClick r:id="rId2"/>
              </a:rPr>
              <a:t>, Caroline </a:t>
            </a:r>
            <a:r>
              <a:rPr lang="en-US" dirty="0" err="1">
                <a:hlinkClick r:id="rId2"/>
              </a:rPr>
              <a:t>Drahan</a:t>
            </a:r>
            <a:r>
              <a:rPr lang="en-US" dirty="0">
                <a:hlinkClick r:id="rId2"/>
              </a:rPr>
              <a:t>. "What's the Difference between Marketing and Public Relations? - Koi Communications." Web log post. Koi Communications. </a:t>
            </a:r>
            <a:r>
              <a:rPr lang="en-US" dirty="0" err="1">
                <a:hlinkClick r:id="rId2"/>
              </a:rPr>
              <a:t>N.p</a:t>
            </a:r>
            <a:r>
              <a:rPr lang="en-US" dirty="0">
                <a:hlinkClick r:id="rId2"/>
              </a:rPr>
              <a:t>., 17 July 2013. Web. 2014. &lt;http://www.koicommunications.com.au/2/post/2013/07/whats-the-difference-between-marketing-and-public-relations.html</a:t>
            </a:r>
            <a:r>
              <a:rPr lang="en-US" dirty="0" smtClean="0">
                <a:hlinkClick r:id="rId2"/>
              </a:rPr>
              <a:t>&gt;.</a:t>
            </a:r>
            <a:endParaRPr lang="en-US" dirty="0">
              <a:hlinkClick r:id="rId2"/>
            </a:endParaRPr>
          </a:p>
          <a:p>
            <a:pPr algn="l" rtl="0"/>
            <a:r>
              <a:rPr lang="en-US" dirty="0" smtClean="0">
                <a:hlinkClick r:id="rId2"/>
              </a:rPr>
              <a:t>Crenshaw</a:t>
            </a:r>
            <a:r>
              <a:rPr lang="en-US" dirty="0">
                <a:hlinkClick r:id="rId2"/>
              </a:rPr>
              <a:t>, Dorothy. "An 8-Step Guide to Managing Negative PR." Entrepreneur. Entrepreneur Media Inc., 25 Nov. 2012. Web. 2014. &lt;http://www.entrepreneur.com/article/225059</a:t>
            </a:r>
            <a:r>
              <a:rPr lang="en-US" dirty="0" smtClean="0">
                <a:hlinkClick r:id="rId2"/>
              </a:rPr>
              <a:t>&gt;.</a:t>
            </a:r>
            <a:endParaRPr lang="en-US" dirty="0">
              <a:hlinkClick r:id="rId2"/>
            </a:endParaRPr>
          </a:p>
          <a:p>
            <a:pPr algn="l" rtl="0"/>
            <a:r>
              <a:rPr lang="en-US" dirty="0"/>
              <a:t>"Public Relations." Wikipedia. Wikimedia Foundation, </a:t>
            </a:r>
            <a:r>
              <a:rPr lang="en-US" dirty="0" err="1"/>
              <a:t>n.d.</a:t>
            </a:r>
            <a:r>
              <a:rPr lang="en-US" dirty="0"/>
              <a:t> Web. 2014. &lt;http://en.wikipedia.org/wiki/Public_relations</a:t>
            </a:r>
            <a:r>
              <a:rPr lang="en-US" dirty="0" smtClean="0"/>
              <a:t>&gt;.</a:t>
            </a:r>
            <a:endParaRPr lang="en-US" dirty="0"/>
          </a:p>
          <a:p>
            <a:pPr algn="l" rtl="0"/>
            <a:r>
              <a:rPr lang="en-US" dirty="0" smtClean="0"/>
              <a:t>"</a:t>
            </a:r>
            <a:r>
              <a:rPr lang="en-US" dirty="0"/>
              <a:t>Public Relations (PR) Disciplines." IPR.org.uk. IPR.org.uk, 2012. Web. 2014. &lt;http://www.ipr.org.uk/public-relations-pr-disciplines.html</a:t>
            </a:r>
            <a:r>
              <a:rPr lang="en-US" dirty="0" smtClean="0"/>
              <a:t>&gt;.</a:t>
            </a:r>
          </a:p>
          <a:p>
            <a:pPr algn="l" rtl="0"/>
            <a:r>
              <a:rPr lang="en-US" dirty="0" err="1"/>
              <a:t>Macnamara</a:t>
            </a:r>
            <a:r>
              <a:rPr lang="en-US" dirty="0"/>
              <a:t>, Jim. "School of Journalism and Mass Communication." Aspects on the Role of Public Relations in the Management of Special Libraries: A Case Study of African Institute for Capacity Development (AICAD) Library. </a:t>
            </a:r>
            <a:r>
              <a:rPr lang="en-US" dirty="0" err="1"/>
              <a:t>N.p</a:t>
            </a:r>
            <a:r>
              <a:rPr lang="en-US" dirty="0"/>
              <a:t>., 2005. Web. 2014. &lt;http://journalism.uonbi.ac.ke/node/1216&gt;.</a:t>
            </a:r>
            <a:endParaRPr lang="en-US" dirty="0" smtClean="0"/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85071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7125113" cy="279668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If you have </a:t>
            </a:r>
            <a:r>
              <a:rPr lang="en-US" dirty="0" smtClean="0"/>
              <a:t>heard a negative media reports regarding the organization at which you work, who would you turn this issue to?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65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Relations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dirty="0" smtClean="0"/>
              <a:t>PR in General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PR in Saudi Arabia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/>
              <a:t>PR in Libraries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ar-SA" sz="2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588" y="3356992"/>
            <a:ext cx="3834098" cy="2766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7147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560840" cy="31683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Public </a:t>
            </a:r>
            <a:r>
              <a:rPr lang="en-US" dirty="0"/>
              <a:t>relations is a strategic communication process that builds mutually beneficial relationships between organizations and their </a:t>
            </a:r>
            <a:r>
              <a:rPr lang="en-US" dirty="0" smtClean="0"/>
              <a:t>publics.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5148064" cy="2960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30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96136" y="620688"/>
            <a:ext cx="2664296" cy="5688632"/>
          </a:xfrm>
        </p:spPr>
        <p:txBody>
          <a:bodyPr/>
          <a:lstStyle/>
          <a:p>
            <a:pPr algn="ctr"/>
            <a:r>
              <a:rPr lang="en-US" b="1" dirty="0" smtClean="0"/>
              <a:t>PR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&amp;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Marketing</a:t>
            </a:r>
            <a:endParaRPr lang="ar-SA" b="1" dirty="0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5377699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360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9" y="692696"/>
            <a:ext cx="7125113" cy="2376264"/>
          </a:xfrm>
        </p:spPr>
        <p:txBody>
          <a:bodyPr/>
          <a:lstStyle/>
          <a:p>
            <a:r>
              <a:rPr lang="en-US" dirty="0" smtClean="0"/>
              <a:t>Marketing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000" dirty="0" smtClean="0"/>
              <a:t>The </a:t>
            </a:r>
            <a:r>
              <a:rPr lang="en-US" sz="2000" dirty="0"/>
              <a:t>process of communicating the value of a product or service to customers, for the purpose of selling </a:t>
            </a:r>
            <a:r>
              <a:rPr lang="en-US" sz="2000" dirty="0" smtClean="0"/>
              <a:t>that </a:t>
            </a:r>
            <a:r>
              <a:rPr lang="en-US" sz="2000" dirty="0"/>
              <a:t>product or </a:t>
            </a:r>
            <a:r>
              <a:rPr lang="en-US" sz="2000" dirty="0" smtClean="0"/>
              <a:t>service.</a:t>
            </a:r>
            <a:endParaRPr lang="ar-SA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5"/>
            <a:ext cx="4032448" cy="340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01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7" y="404665"/>
            <a:ext cx="7125113" cy="924475"/>
          </a:xfrm>
        </p:spPr>
        <p:txBody>
          <a:bodyPr/>
          <a:lstStyle/>
          <a:p>
            <a:r>
              <a:rPr lang="en-US" dirty="0"/>
              <a:t>Specific public relations </a:t>
            </a:r>
            <a:r>
              <a:rPr lang="en-US" dirty="0" smtClean="0"/>
              <a:t>disciplines:</a:t>
            </a:r>
            <a:endParaRPr lang="ar-SA" dirty="0"/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8223554"/>
              </p:ext>
            </p:extLst>
          </p:nvPr>
        </p:nvGraphicFramePr>
        <p:xfrm>
          <a:off x="1009443" y="1556792"/>
          <a:ext cx="7125112" cy="5040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453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DPR, BPR or Negative PR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000" dirty="0" smtClean="0"/>
              <a:t>A process </a:t>
            </a:r>
            <a:r>
              <a:rPr lang="en-US" sz="2000" dirty="0"/>
              <a:t>of destroying the target's reputation and/or corporate </a:t>
            </a:r>
            <a:r>
              <a:rPr lang="en-US" sz="2000" dirty="0" smtClean="0"/>
              <a:t>identity.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8623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DPR, BPR or Negative PR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Weigh your response</a:t>
            </a:r>
          </a:p>
          <a:p>
            <a:pPr algn="l" rtl="0"/>
            <a:r>
              <a:rPr lang="en-US" dirty="0" smtClean="0"/>
              <a:t>Do not hide</a:t>
            </a:r>
          </a:p>
          <a:p>
            <a:pPr algn="l" rtl="0"/>
            <a:r>
              <a:rPr lang="en-US" dirty="0" smtClean="0"/>
              <a:t>Do not </a:t>
            </a:r>
            <a:r>
              <a:rPr lang="en-US" dirty="0"/>
              <a:t>threaten or </a:t>
            </a:r>
            <a:r>
              <a:rPr lang="en-US" dirty="0" smtClean="0"/>
              <a:t>bully</a:t>
            </a:r>
          </a:p>
          <a:p>
            <a:pPr algn="l" rtl="0"/>
            <a:r>
              <a:rPr lang="en-US" dirty="0" smtClean="0"/>
              <a:t>Apologize</a:t>
            </a:r>
          </a:p>
          <a:p>
            <a:pPr algn="l" rtl="0"/>
            <a:r>
              <a:rPr lang="en-US" dirty="0"/>
              <a:t>Generate positive content where </a:t>
            </a:r>
            <a:r>
              <a:rPr lang="en-US" dirty="0" smtClean="0"/>
              <a:t>possible</a:t>
            </a:r>
          </a:p>
          <a:p>
            <a:pPr algn="l" rtl="0"/>
            <a:r>
              <a:rPr lang="en-US" dirty="0"/>
              <a:t>Ask yourself, is this an opportunity?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690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1128</TotalTime>
  <Words>478</Words>
  <Application>Microsoft Office PowerPoint</Application>
  <PresentationFormat>عرض على الشاشة (3:4)‏</PresentationFormat>
  <Paragraphs>48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Winter</vt:lpstr>
      <vt:lpstr>Public Relations (PR)</vt:lpstr>
      <vt:lpstr>If you have heard a negative media reports regarding the organization at which you work, who would you turn this issue to? </vt:lpstr>
      <vt:lpstr>Public Relations</vt:lpstr>
      <vt:lpstr>Public relations is a strategic communication process that builds mutually beneficial relationships between organizations and their publics.</vt:lpstr>
      <vt:lpstr>PR  &amp;  Marketing</vt:lpstr>
      <vt:lpstr>Marketing  The process of communicating the value of a product or service to customers, for the purpose of selling that product or service.</vt:lpstr>
      <vt:lpstr>Specific public relations disciplines:</vt:lpstr>
      <vt:lpstr>DPR, BPR or Negative PR</vt:lpstr>
      <vt:lpstr>DPR, BPR or Negative PR</vt:lpstr>
      <vt:lpstr>PR in Saudi Arabia</vt:lpstr>
      <vt:lpstr>Public Relations in Libraries:</vt:lpstr>
      <vt:lpstr>Activity </vt:lpstr>
      <vt:lpstr>Questions?</vt:lpstr>
      <vt:lpstr>Resources: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Relations (PR)</dc:title>
  <dc:creator>Bnt Sle6een</dc:creator>
  <cp:lastModifiedBy>DELL</cp:lastModifiedBy>
  <cp:revision>38</cp:revision>
  <dcterms:created xsi:type="dcterms:W3CDTF">2014-02-25T03:03:38Z</dcterms:created>
  <dcterms:modified xsi:type="dcterms:W3CDTF">2014-03-11T21:30:07Z</dcterms:modified>
</cp:coreProperties>
</file>